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8" r:id="rId5"/>
    <p:sldId id="299" r:id="rId6"/>
    <p:sldId id="258" r:id="rId7"/>
    <p:sldId id="259" r:id="rId8"/>
    <p:sldId id="260" r:id="rId9"/>
    <p:sldId id="261" r:id="rId10"/>
    <p:sldId id="263" r:id="rId11"/>
    <p:sldId id="265" r:id="rId12"/>
    <p:sldId id="262" r:id="rId13"/>
    <p:sldId id="264" r:id="rId14"/>
    <p:sldId id="268" r:id="rId15"/>
    <p:sldId id="266" r:id="rId16"/>
    <p:sldId id="267" r:id="rId17"/>
    <p:sldId id="269" r:id="rId18"/>
    <p:sldId id="271" r:id="rId19"/>
    <p:sldId id="270" r:id="rId20"/>
    <p:sldId id="277" r:id="rId21"/>
    <p:sldId id="272" r:id="rId22"/>
    <p:sldId id="274" r:id="rId23"/>
    <p:sldId id="276" r:id="rId24"/>
    <p:sldId id="280" r:id="rId25"/>
    <p:sldId id="273" r:id="rId26"/>
    <p:sldId id="275" r:id="rId27"/>
    <p:sldId id="295" r:id="rId28"/>
    <p:sldId id="278" r:id="rId29"/>
    <p:sldId id="281" r:id="rId30"/>
    <p:sldId id="282" r:id="rId31"/>
    <p:sldId id="283" r:id="rId32"/>
    <p:sldId id="296" r:id="rId33"/>
    <p:sldId id="285" r:id="rId34"/>
    <p:sldId id="284" r:id="rId35"/>
    <p:sldId id="286" r:id="rId36"/>
    <p:sldId id="287" r:id="rId37"/>
    <p:sldId id="288" r:id="rId38"/>
    <p:sldId id="292" r:id="rId39"/>
    <p:sldId id="289" r:id="rId40"/>
    <p:sldId id="293" r:id="rId41"/>
    <p:sldId id="290" r:id="rId42"/>
    <p:sldId id="300" r:id="rId43"/>
    <p:sldId id="301" r:id="rId44"/>
    <p:sldId id="302" r:id="rId45"/>
    <p:sldId id="303" r:id="rId46"/>
    <p:sldId id="29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F3A0-1A67-4EDD-B78E-2B78C2C7628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19EE-467D-411C-87E6-9248E482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2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F3A0-1A67-4EDD-B78E-2B78C2C7628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19EE-467D-411C-87E6-9248E482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84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F3A0-1A67-4EDD-B78E-2B78C2C7628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19EE-467D-411C-87E6-9248E482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9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F3A0-1A67-4EDD-B78E-2B78C2C7628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19EE-467D-411C-87E6-9248E482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0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F3A0-1A67-4EDD-B78E-2B78C2C7628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19EE-467D-411C-87E6-9248E482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02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F3A0-1A67-4EDD-B78E-2B78C2C7628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19EE-467D-411C-87E6-9248E482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2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F3A0-1A67-4EDD-B78E-2B78C2C7628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19EE-467D-411C-87E6-9248E482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9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F3A0-1A67-4EDD-B78E-2B78C2C7628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19EE-467D-411C-87E6-9248E482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3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F3A0-1A67-4EDD-B78E-2B78C2C7628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19EE-467D-411C-87E6-9248E482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2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F3A0-1A67-4EDD-B78E-2B78C2C7628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19EE-467D-411C-87E6-9248E482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1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F3A0-1A67-4EDD-B78E-2B78C2C7628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19EE-467D-411C-87E6-9248E482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3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6F3A0-1A67-4EDD-B78E-2B78C2C7628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E19EE-467D-411C-87E6-9248E482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College Algebra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Acosta/</a:t>
            </a:r>
            <a:r>
              <a:rPr lang="en-US" dirty="0" err="1" smtClean="0"/>
              <a:t>Karwowski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02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</a:t>
            </a:r>
            <a:r>
              <a:rPr lang="en-US" dirty="0" err="1" smtClean="0"/>
              <a:t>vs</a:t>
            </a:r>
            <a:r>
              <a:rPr lang="en-US" dirty="0" smtClean="0"/>
              <a:t> exponential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mx    </a:t>
            </a:r>
            <a:r>
              <a:rPr lang="en-US" dirty="0" err="1" smtClean="0"/>
              <a:t>vs</a:t>
            </a:r>
            <a:r>
              <a:rPr lang="en-US" dirty="0" smtClean="0"/>
              <a:t>    </a:t>
            </a:r>
            <a:r>
              <a:rPr lang="en-US" dirty="0" err="1" smtClean="0"/>
              <a:t>b</a:t>
            </a:r>
            <a:r>
              <a:rPr lang="en-US" baseline="30000" dirty="0" err="1" smtClean="0"/>
              <a:t>x</a:t>
            </a:r>
            <a:endParaRPr lang="en-US" baseline="30000" dirty="0" smtClean="0"/>
          </a:p>
          <a:p>
            <a:pPr marL="0" indent="0">
              <a:buNone/>
            </a:pPr>
            <a:r>
              <a:rPr lang="en-US" baseline="30000" dirty="0" smtClean="0"/>
              <a:t> </a:t>
            </a:r>
            <a:r>
              <a:rPr lang="en-US" dirty="0" smtClean="0"/>
              <a:t> repeated addition   </a:t>
            </a:r>
            <a:r>
              <a:rPr lang="en-US" dirty="0" err="1" smtClean="0"/>
              <a:t>vs</a:t>
            </a:r>
            <a:r>
              <a:rPr lang="en-US" dirty="0" smtClean="0"/>
              <a:t> repeated multiplication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endParaRPr lang="en-US" baseline="30000" dirty="0" smtClean="0"/>
          </a:p>
          <a:p>
            <a:r>
              <a:rPr lang="en-US" dirty="0"/>
              <a:t> </a:t>
            </a:r>
            <a:r>
              <a:rPr lang="en-US" dirty="0" smtClean="0"/>
              <a:t>increasing </a:t>
            </a:r>
            <a:r>
              <a:rPr lang="en-US" dirty="0" err="1" smtClean="0"/>
              <a:t>vs</a:t>
            </a:r>
            <a:r>
              <a:rPr lang="en-US" dirty="0" smtClean="0"/>
              <a:t>  decreasing</a:t>
            </a:r>
          </a:p>
          <a:p>
            <a:pPr marL="0" indent="0">
              <a:buNone/>
            </a:pPr>
            <a:r>
              <a:rPr lang="en-US" dirty="0" smtClean="0"/>
              <a:t>    m&gt; 0   increasing          b&gt;1  f(x) is increasing</a:t>
            </a:r>
          </a:p>
          <a:p>
            <a:pPr marL="0" indent="0">
              <a:buNone/>
            </a:pPr>
            <a:r>
              <a:rPr lang="en-US" dirty="0" smtClean="0"/>
              <a:t>     m&lt;0   decreasing         b&lt; 1   f(x) is decreasing</a:t>
            </a:r>
          </a:p>
          <a:p>
            <a:r>
              <a:rPr lang="en-US" dirty="0" smtClean="0"/>
              <a:t>  Watch out for transformation notations</a:t>
            </a:r>
          </a:p>
          <a:p>
            <a:r>
              <a:rPr lang="en-US" dirty="0"/>
              <a:t> </a:t>
            </a:r>
            <a:r>
              <a:rPr lang="en-US" dirty="0" smtClean="0"/>
              <a:t>           f(x) =  (0.5)</a:t>
            </a:r>
            <a:r>
              <a:rPr lang="en-US" baseline="30000" dirty="0" smtClean="0"/>
              <a:t>-x</a:t>
            </a:r>
            <a:r>
              <a:rPr lang="en-US" dirty="0" smtClean="0"/>
              <a:t> is an increasing function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85646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exponential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 When the scale factor is stated: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ex</a:t>
            </a:r>
            <a:r>
              <a:rPr lang="en-US" dirty="0"/>
              <a:t>:  a population starts at  1 and triples every month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ex:  20 ounces of an element has a half-life of 6 months</a:t>
            </a:r>
          </a:p>
          <a:p>
            <a:pPr marL="0" indent="0">
              <a:buNone/>
            </a:pPr>
            <a:endParaRPr lang="en-US" baseline="30000" dirty="0" smtClean="0"/>
          </a:p>
          <a:p>
            <a:pPr marL="0" indent="0">
              <a:buNone/>
            </a:pPr>
            <a:endParaRPr lang="en-US" baseline="30000" dirty="0" smtClean="0"/>
          </a:p>
          <a:p>
            <a:r>
              <a:rPr lang="en-US" dirty="0" smtClean="0"/>
              <a:t>Rates of increase or decrease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ex.   A bank account has $400 and earns 3% each year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ex:    A $80 thousand car decreases in value by 5% each year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7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b for an exponential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</a:t>
            </a:r>
            <a:r>
              <a:rPr lang="en-US" dirty="0" smtClean="0"/>
              <a:t>(x) =  P(</a:t>
            </a:r>
            <a:r>
              <a:rPr lang="en-US" dirty="0" err="1" smtClean="0"/>
              <a:t>b</a:t>
            </a:r>
            <a:r>
              <a:rPr lang="en-US" baseline="30000" dirty="0" err="1" smtClean="0"/>
              <a:t>x</a:t>
            </a:r>
            <a:r>
              <a:rPr lang="en-US" dirty="0" smtClean="0"/>
              <a:t>) </a:t>
            </a:r>
          </a:p>
          <a:p>
            <a:endParaRPr lang="en-US" dirty="0"/>
          </a:p>
          <a:p>
            <a:r>
              <a:rPr lang="en-US" dirty="0" smtClean="0"/>
              <a:t>Given the value of P and one other point determine the value of b</a:t>
            </a:r>
          </a:p>
          <a:p>
            <a:r>
              <a:rPr lang="en-US" dirty="0"/>
              <a:t> </a:t>
            </a:r>
            <a:r>
              <a:rPr lang="en-US" dirty="0" smtClean="0"/>
              <a:t>Given (0,3)   and   (2,75)</a:t>
            </a:r>
          </a:p>
          <a:p>
            <a:r>
              <a:rPr lang="en-US" dirty="0"/>
              <a:t> </a:t>
            </a:r>
            <a:r>
              <a:rPr lang="en-US" dirty="0" smtClean="0"/>
              <a:t> since    f(x) = P (</a:t>
            </a:r>
            <a:r>
              <a:rPr lang="en-US" dirty="0" err="1" smtClean="0"/>
              <a:t>b</a:t>
            </a:r>
            <a:r>
              <a:rPr lang="en-US" baseline="30000" dirty="0" err="1" smtClean="0"/>
              <a:t>x</a:t>
            </a:r>
            <a:r>
              <a:rPr lang="en-US" dirty="0" smtClean="0"/>
              <a:t>)      f(0) = P(b</a:t>
            </a:r>
            <a:r>
              <a:rPr lang="en-US" baseline="30000" dirty="0" smtClean="0"/>
              <a:t>0</a:t>
            </a:r>
            <a:r>
              <a:rPr lang="en-US" dirty="0" smtClean="0"/>
              <a:t>) = P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so      f(x) = 3b</a:t>
            </a:r>
            <a:r>
              <a:rPr lang="en-US" baseline="30000" dirty="0" smtClean="0"/>
              <a:t>x</a:t>
            </a:r>
          </a:p>
          <a:p>
            <a:pPr marL="0" indent="0">
              <a:buNone/>
            </a:pPr>
            <a:r>
              <a:rPr lang="en-US" dirty="0" smtClean="0"/>
              <a:t>Now       f(2) = 3b</a:t>
            </a:r>
            <a:r>
              <a:rPr lang="en-US" baseline="30000" dirty="0" smtClean="0"/>
              <a:t>2</a:t>
            </a:r>
            <a:r>
              <a:rPr lang="en-US" dirty="0" smtClean="0"/>
              <a:t> = 75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therefore     b = ± 5  but b &gt;0  so b = 5</a:t>
            </a:r>
          </a:p>
          <a:p>
            <a:pPr marL="0" indent="0">
              <a:buNone/>
            </a:pPr>
            <a:r>
              <a:rPr lang="en-US" dirty="0" smtClean="0"/>
              <a:t>Thus        f(x) =  3(5</a:t>
            </a:r>
            <a:r>
              <a:rPr lang="en-US" baseline="30000" dirty="0" smtClean="0"/>
              <a:t>x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1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Examples: use graph or table to select the y-intercept and one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(0,2.5)   and (3, 33.487)</a:t>
            </a:r>
          </a:p>
          <a:p>
            <a:r>
              <a:rPr lang="en-US" dirty="0"/>
              <a:t> </a:t>
            </a:r>
            <a:r>
              <a:rPr lang="en-US" dirty="0" smtClean="0"/>
              <a:t>        g(x) =   2.5(</a:t>
            </a:r>
            <a:r>
              <a:rPr lang="en-US" dirty="0" err="1" smtClean="0"/>
              <a:t>b</a:t>
            </a:r>
            <a:r>
              <a:rPr lang="en-US" baseline="30000" dirty="0" err="1" smtClean="0"/>
              <a:t>x</a:t>
            </a:r>
            <a:r>
              <a:rPr lang="en-US" dirty="0" smtClean="0"/>
              <a:t>) 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g(x) =  2.5(2.37</a:t>
            </a:r>
            <a:r>
              <a:rPr lang="en-US" baseline="30000" dirty="0" smtClean="0"/>
              <a:t>x</a:t>
            </a:r>
            <a:r>
              <a:rPr lang="en-US" dirty="0" smtClean="0"/>
              <a:t>)                              </a:t>
            </a:r>
          </a:p>
          <a:p>
            <a:endParaRPr lang="en-US" dirty="0" smtClean="0"/>
          </a:p>
          <a:p>
            <a:r>
              <a:rPr lang="en-US" dirty="0" smtClean="0"/>
              <a:t> (0,500)    (7, 155)                   f(x) = 500(0.846</a:t>
            </a:r>
            <a:r>
              <a:rPr lang="en-US" baseline="30000" dirty="0" smtClean="0"/>
              <a:t>x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969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P483  (1-61) odd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18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6 - section 2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Logarithms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651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of an exponential graph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f(x ) = 3</a:t>
            </a:r>
            <a:r>
              <a:rPr lang="en-US" baseline="30000" dirty="0" smtClean="0"/>
              <a:t>x</a:t>
            </a:r>
            <a:r>
              <a:rPr lang="en-US" dirty="0" smtClean="0"/>
              <a:t>    is a one to one graph</a:t>
            </a:r>
          </a:p>
          <a:p>
            <a:r>
              <a:rPr lang="en-US" dirty="0" smtClean="0"/>
              <a:t>Therefore there exist f</a:t>
            </a:r>
            <a:r>
              <a:rPr lang="en-US" baseline="30000" dirty="0" smtClean="0"/>
              <a:t>-1</a:t>
            </a:r>
            <a:r>
              <a:rPr lang="en-US" dirty="0" smtClean="0"/>
              <a:t>(x) which is a function with the following known characteristics </a:t>
            </a:r>
          </a:p>
          <a:p>
            <a:r>
              <a:rPr lang="en-US" dirty="0" smtClean="0"/>
              <a:t>Since domain of f(x) is ________________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then ___________ of f</a:t>
            </a:r>
            <a:r>
              <a:rPr lang="en-US" baseline="30000" dirty="0" smtClean="0"/>
              <a:t>-1</a:t>
            </a:r>
            <a:r>
              <a:rPr lang="en-US" dirty="0" smtClean="0"/>
              <a:t>(x) is _______</a:t>
            </a:r>
          </a:p>
          <a:p>
            <a:r>
              <a:rPr lang="en-US" dirty="0" smtClean="0"/>
              <a:t>Since range of f(x) is ________________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then ___________ of </a:t>
            </a:r>
            <a:r>
              <a:rPr lang="en-US" dirty="0"/>
              <a:t>f</a:t>
            </a:r>
            <a:r>
              <a:rPr lang="en-US" baseline="30000" dirty="0"/>
              <a:t>-1</a:t>
            </a:r>
            <a:r>
              <a:rPr lang="en-US" dirty="0"/>
              <a:t>(x) </a:t>
            </a:r>
            <a:r>
              <a:rPr lang="en-US" dirty="0" smtClean="0"/>
              <a:t> is ________</a:t>
            </a:r>
          </a:p>
          <a:p>
            <a:r>
              <a:rPr lang="en-US" dirty="0" smtClean="0"/>
              <a:t> since f(x) has a horizontal </a:t>
            </a:r>
            <a:r>
              <a:rPr lang="en-US" dirty="0"/>
              <a:t>asymptote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f</a:t>
            </a:r>
            <a:r>
              <a:rPr lang="en-US" baseline="30000" dirty="0" smtClean="0"/>
              <a:t>-1</a:t>
            </a:r>
            <a:r>
              <a:rPr lang="en-US" dirty="0" smtClean="0"/>
              <a:t>(x) has a _____asymptote</a:t>
            </a:r>
          </a:p>
          <a:p>
            <a:r>
              <a:rPr lang="en-US" dirty="0" smtClean="0"/>
              <a:t>Since y- intercept of f(x) is ____________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then  x – intercept of </a:t>
            </a:r>
            <a:r>
              <a:rPr lang="en-US" dirty="0"/>
              <a:t>f</a:t>
            </a:r>
            <a:r>
              <a:rPr lang="en-US" baseline="30000" dirty="0"/>
              <a:t>-1</a:t>
            </a:r>
            <a:r>
              <a:rPr lang="en-US" dirty="0"/>
              <a:t>(x) </a:t>
            </a:r>
            <a:r>
              <a:rPr lang="en-US" dirty="0" smtClean="0"/>
              <a:t> is ______</a:t>
            </a:r>
          </a:p>
          <a:p>
            <a:r>
              <a:rPr lang="en-US" dirty="0" smtClean="0"/>
              <a:t>Since x intercept of f(x)  is __________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then    </a:t>
            </a:r>
            <a:r>
              <a:rPr lang="en-US" dirty="0"/>
              <a:t>y – intercept of f</a:t>
            </a:r>
            <a:r>
              <a:rPr lang="en-US" baseline="30000" dirty="0"/>
              <a:t>-1</a:t>
            </a:r>
            <a:r>
              <a:rPr lang="en-US" dirty="0"/>
              <a:t>(x) </a:t>
            </a:r>
            <a:r>
              <a:rPr lang="en-US" dirty="0" smtClean="0"/>
              <a:t> is ________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787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know the graphs look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689413"/>
              </p:ext>
            </p:extLst>
          </p:nvPr>
        </p:nvGraphicFramePr>
        <p:xfrm>
          <a:off x="1524000" y="1447800"/>
          <a:ext cx="4495800" cy="406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Graph System" r:id="rId3" imgW="6096000" imgH="4061532" progId="GraphFile">
                  <p:embed/>
                </p:oleObj>
              </mc:Choice>
              <mc:Fallback>
                <p:oleObj name="Graph System" r:id="rId3" imgW="6096000" imgH="4061532" progId="GraphFil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1447800"/>
                        <a:ext cx="4495800" cy="406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0" y="1524000"/>
            <a:ext cx="10668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f(x)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91400" y="2514600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aseline="30000" dirty="0"/>
              <a:t>-1</a:t>
            </a:r>
            <a:r>
              <a:rPr lang="en-US" dirty="0"/>
              <a:t>(x) </a:t>
            </a:r>
          </a:p>
        </p:txBody>
      </p:sp>
    </p:spTree>
    <p:extLst>
      <p:ext uri="{BB962C8B-B14F-4D97-AF65-F5344CB8AC3E}">
        <p14:creationId xmlns:p14="http://schemas.microsoft.com/office/powerpoint/2010/main" val="1552167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know 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en-US" baseline="30000" dirty="0" smtClean="0"/>
              <a:t>-1</a:t>
            </a:r>
            <a:r>
              <a:rPr lang="en-US" dirty="0" smtClean="0"/>
              <a:t>(f(x</a:t>
            </a:r>
            <a:r>
              <a:rPr lang="en-US" dirty="0"/>
              <a:t>) </a:t>
            </a:r>
            <a:r>
              <a:rPr lang="en-US" dirty="0" smtClean="0"/>
              <a:t>)  = f</a:t>
            </a:r>
            <a:r>
              <a:rPr lang="en-US" baseline="30000" dirty="0" smtClean="0"/>
              <a:t>-1</a:t>
            </a:r>
            <a:r>
              <a:rPr lang="en-US" dirty="0" smtClean="0"/>
              <a:t>(3</a:t>
            </a:r>
            <a:r>
              <a:rPr lang="en-US" baseline="30000" dirty="0" smtClean="0"/>
              <a:t>x</a:t>
            </a:r>
            <a:r>
              <a:rPr lang="en-US" dirty="0" smtClean="0"/>
              <a:t>) = x</a:t>
            </a:r>
          </a:p>
          <a:p>
            <a:endParaRPr lang="en-US" dirty="0"/>
          </a:p>
          <a:p>
            <a:r>
              <a:rPr lang="en-US" dirty="0" smtClean="0"/>
              <a:t>f(</a:t>
            </a:r>
            <a:r>
              <a:rPr lang="en-US" dirty="0"/>
              <a:t>f</a:t>
            </a:r>
            <a:r>
              <a:rPr lang="en-US" baseline="30000" dirty="0"/>
              <a:t>-1</a:t>
            </a:r>
            <a:r>
              <a:rPr lang="en-US" dirty="0"/>
              <a:t>(x) </a:t>
            </a:r>
            <a:r>
              <a:rPr lang="en-US" dirty="0" smtClean="0"/>
              <a:t>) =  3</a:t>
            </a:r>
            <a:r>
              <a:rPr lang="en-US" baseline="30000" dirty="0"/>
              <a:t> f</a:t>
            </a:r>
            <a:r>
              <a:rPr lang="en-US" baseline="50000" dirty="0"/>
              <a:t>-1</a:t>
            </a:r>
            <a:r>
              <a:rPr lang="en-US" baseline="30000" dirty="0"/>
              <a:t>(x) </a:t>
            </a:r>
            <a:r>
              <a:rPr lang="en-US" baseline="30000" dirty="0" smtClean="0"/>
              <a:t> </a:t>
            </a:r>
            <a:r>
              <a:rPr lang="en-US" dirty="0" smtClean="0"/>
              <a:t> =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083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don’t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is operators that will give us this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we NAME the function – it is named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log</a:t>
            </a:r>
            <a:r>
              <a:rPr lang="en-US" baseline="-25000" dirty="0" smtClean="0"/>
              <a:t>3</a:t>
            </a:r>
            <a:r>
              <a:rPr lang="en-US" dirty="0" smtClean="0"/>
              <a:t>(x)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45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14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Transformations on log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graph        log</a:t>
            </a:r>
            <a:r>
              <a:rPr lang="en-US" baseline="-25000" dirty="0" smtClean="0"/>
              <a:t>2</a:t>
            </a:r>
            <a:r>
              <a:rPr lang="en-US" dirty="0" smtClean="0"/>
              <a:t>(x – 5) = y</a:t>
            </a:r>
          </a:p>
          <a:p>
            <a:endParaRPr lang="en-US" dirty="0"/>
          </a:p>
          <a:p>
            <a:r>
              <a:rPr lang="en-US" dirty="0" smtClean="0"/>
              <a:t>Graph      - log</a:t>
            </a:r>
            <a:r>
              <a:rPr lang="en-US" baseline="-25000" dirty="0" smtClean="0"/>
              <a:t>5</a:t>
            </a:r>
            <a:r>
              <a:rPr lang="en-US" dirty="0" smtClean="0"/>
              <a:t>(x)= y</a:t>
            </a:r>
          </a:p>
          <a:p>
            <a:endParaRPr lang="en-US" dirty="0"/>
          </a:p>
          <a:p>
            <a:r>
              <a:rPr lang="en-US" dirty="0" smtClean="0"/>
              <a:t>Graph       log (-x + 2)  = 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887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</a:t>
            </a:r>
            <a:r>
              <a:rPr lang="en-US" baseline="-25000" dirty="0" err="1" smtClean="0"/>
              <a:t>b</a:t>
            </a:r>
            <a:r>
              <a:rPr lang="en-US" dirty="0" smtClean="0"/>
              <a:t>(x) = y      </a:t>
            </a:r>
          </a:p>
          <a:p>
            <a:pPr marL="0" indent="0">
              <a:buNone/>
            </a:pPr>
            <a:r>
              <a:rPr lang="en-US" dirty="0" smtClean="0"/>
              <a:t>         then x is a POWER(root) of b with an exponent of y</a:t>
            </a:r>
          </a:p>
          <a:p>
            <a:r>
              <a:rPr lang="en-US" dirty="0" smtClean="0"/>
              <a:t>Understanding the notation</a:t>
            </a:r>
          </a:p>
        </p:txBody>
      </p:sp>
    </p:spTree>
    <p:extLst>
      <p:ext uri="{BB962C8B-B14F-4D97-AF65-F5344CB8AC3E}">
        <p14:creationId xmlns:p14="http://schemas.microsoft.com/office/powerpoint/2010/main" val="22794385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Examples- write the inverse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r>
              <a:rPr lang="en-US" dirty="0"/>
              <a:t>Write   36 = 6</a:t>
            </a:r>
            <a:r>
              <a:rPr lang="en-US" baseline="30000" dirty="0"/>
              <a:t>2</a:t>
            </a:r>
            <a:r>
              <a:rPr lang="en-US" dirty="0"/>
              <a:t>    as a log </a:t>
            </a:r>
            <a:r>
              <a:rPr lang="en-US" dirty="0" smtClean="0"/>
              <a:t>statement</a:t>
            </a:r>
          </a:p>
          <a:p>
            <a:r>
              <a:rPr lang="en-US" dirty="0"/>
              <a:t> </a:t>
            </a:r>
            <a:r>
              <a:rPr lang="en-US" dirty="0" smtClean="0"/>
              <a:t>   write    y = 10</a:t>
            </a:r>
            <a:r>
              <a:rPr lang="en-US" baseline="30000" dirty="0" smtClean="0"/>
              <a:t>x   </a:t>
            </a:r>
            <a:r>
              <a:rPr lang="en-US" dirty="0" smtClean="0"/>
              <a:t>as a log statement </a:t>
            </a:r>
            <a:r>
              <a:rPr lang="en-US" baseline="30000" dirty="0" smtClean="0"/>
              <a:t>  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write   log</a:t>
            </a:r>
            <a:r>
              <a:rPr lang="en-US" baseline="-25000" dirty="0"/>
              <a:t>4</a:t>
            </a:r>
            <a:r>
              <a:rPr lang="en-US" dirty="0"/>
              <a:t>(21) = z  as an exponential statement</a:t>
            </a:r>
          </a:p>
          <a:p>
            <a:r>
              <a:rPr lang="en-US" dirty="0" smtClean="0"/>
              <a:t>    write  log</a:t>
            </a:r>
            <a:r>
              <a:rPr lang="en-US" baseline="-25000" dirty="0" smtClean="0"/>
              <a:t>3</a:t>
            </a:r>
            <a:r>
              <a:rPr lang="en-US" dirty="0" smtClean="0"/>
              <a:t>(x+2) = y   as an exponential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1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log to write inverse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f(x) = 5</a:t>
            </a:r>
            <a:r>
              <a:rPr lang="en-US" baseline="30000" dirty="0" smtClean="0"/>
              <a:t>x</a:t>
            </a:r>
            <a:r>
              <a:rPr lang="en-US" dirty="0" smtClean="0"/>
              <a:t>    then  f</a:t>
            </a:r>
            <a:r>
              <a:rPr lang="en-US" baseline="30000" dirty="0" smtClean="0"/>
              <a:t>-1</a:t>
            </a:r>
            <a:r>
              <a:rPr lang="en-US" dirty="0" smtClean="0"/>
              <a:t>(x) =   log</a:t>
            </a:r>
            <a:r>
              <a:rPr lang="en-US" baseline="-25000" dirty="0" smtClean="0"/>
              <a:t>5</a:t>
            </a:r>
            <a:r>
              <a:rPr lang="en-US" dirty="0" smtClean="0"/>
              <a:t>(x)</a:t>
            </a:r>
          </a:p>
          <a:p>
            <a:r>
              <a:rPr lang="en-US" dirty="0"/>
              <a:t> </a:t>
            </a:r>
            <a:r>
              <a:rPr lang="en-US" dirty="0" smtClean="0"/>
              <a:t> work:    given    y = 5</a:t>
            </a:r>
            <a:r>
              <a:rPr lang="en-US" baseline="30000" dirty="0" smtClean="0"/>
              <a:t>x</a:t>
            </a:r>
          </a:p>
          <a:p>
            <a:pPr marL="0" indent="0">
              <a:buNone/>
            </a:pPr>
            <a:r>
              <a:rPr lang="en-US" dirty="0" smtClean="0"/>
              <a:t>                   exchange x and y       x =  5</a:t>
            </a:r>
            <a:r>
              <a:rPr lang="en-US" baseline="30000" dirty="0" smtClean="0"/>
              <a:t>y</a:t>
            </a:r>
          </a:p>
          <a:p>
            <a:pPr marL="0" indent="0">
              <a:buNone/>
            </a:pPr>
            <a:r>
              <a:rPr lang="en-US" dirty="0" smtClean="0"/>
              <a:t>                   write in log form       log</a:t>
            </a:r>
            <a:r>
              <a:rPr lang="en-US" baseline="-25000" dirty="0" smtClean="0"/>
              <a:t>5</a:t>
            </a:r>
            <a:r>
              <a:rPr lang="en-US" dirty="0" smtClean="0"/>
              <a:t>(x) = 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NOTE:  log is NOT an operator .  It is the NAME of the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887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properties of ALL logarithms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following are true for all log functions.</a:t>
            </a:r>
          </a:p>
          <a:p>
            <a:endParaRPr lang="en-US" dirty="0"/>
          </a:p>
          <a:p>
            <a:r>
              <a:rPr lang="en-US" dirty="0" smtClean="0"/>
              <a:t>     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b</a:t>
            </a:r>
            <a:r>
              <a:rPr lang="en-US" dirty="0" smtClean="0"/>
              <a:t>(1) = 0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b</a:t>
            </a:r>
            <a:r>
              <a:rPr lang="en-US" dirty="0" smtClean="0"/>
              <a:t>(b) = 1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b</a:t>
            </a:r>
            <a:r>
              <a:rPr lang="en-US" dirty="0" smtClean="0"/>
              <a:t>(</a:t>
            </a:r>
            <a:r>
              <a:rPr lang="en-US" dirty="0" err="1" smtClean="0"/>
              <a:t>b</a:t>
            </a:r>
            <a:r>
              <a:rPr lang="en-US" baseline="30000" dirty="0" err="1" smtClean="0"/>
              <a:t>x</a:t>
            </a:r>
            <a:r>
              <a:rPr lang="en-US" dirty="0" smtClean="0"/>
              <a:t>) = x   </a:t>
            </a:r>
            <a:r>
              <a:rPr lang="en-US" dirty="0"/>
              <a:t> </a:t>
            </a:r>
            <a:r>
              <a:rPr lang="en-US" dirty="0" smtClean="0"/>
              <a:t>recall    </a:t>
            </a:r>
            <a:r>
              <a:rPr lang="en-US" dirty="0"/>
              <a:t>f</a:t>
            </a:r>
            <a:r>
              <a:rPr lang="en-US" baseline="30000" dirty="0"/>
              <a:t>-1</a:t>
            </a:r>
            <a:r>
              <a:rPr lang="en-US" dirty="0"/>
              <a:t>(f(x) )  = f</a:t>
            </a:r>
            <a:r>
              <a:rPr lang="en-US" baseline="30000" dirty="0"/>
              <a:t>-1</a:t>
            </a:r>
            <a:r>
              <a:rPr lang="en-US" dirty="0"/>
              <a:t>(3</a:t>
            </a:r>
            <a:r>
              <a:rPr lang="en-US" baseline="30000" dirty="0"/>
              <a:t>x</a:t>
            </a:r>
            <a:r>
              <a:rPr lang="en-US" dirty="0"/>
              <a:t>) = </a:t>
            </a:r>
            <a:r>
              <a:rPr lang="en-US" dirty="0" smtClean="0"/>
              <a:t>x</a:t>
            </a:r>
            <a:endParaRPr lang="en-US" dirty="0"/>
          </a:p>
          <a:p>
            <a:r>
              <a:rPr lang="en-US" dirty="0" smtClean="0"/>
              <a:t>     b</a:t>
            </a:r>
            <a:r>
              <a:rPr lang="en-US" baseline="30000" dirty="0" smtClean="0"/>
              <a:t>(</a:t>
            </a:r>
            <a:r>
              <a:rPr lang="en-US" baseline="30000" dirty="0" err="1" smtClean="0"/>
              <a:t>log</a:t>
            </a:r>
            <a:r>
              <a:rPr lang="en-US" sz="3000" baseline="12000" dirty="0" err="1" smtClean="0"/>
              <a:t>b</a:t>
            </a:r>
            <a:r>
              <a:rPr lang="en-US" baseline="30000" dirty="0" smtClean="0"/>
              <a:t>(x))</a:t>
            </a:r>
            <a:r>
              <a:rPr lang="en-US" dirty="0" smtClean="0"/>
              <a:t> = </a:t>
            </a:r>
            <a:r>
              <a:rPr lang="en-US" dirty="0"/>
              <a:t>x     </a:t>
            </a:r>
            <a:r>
              <a:rPr lang="en-US" dirty="0" smtClean="0"/>
              <a:t>recall    f(f</a:t>
            </a:r>
            <a:r>
              <a:rPr lang="en-US" baseline="30000" dirty="0" smtClean="0"/>
              <a:t>-1</a:t>
            </a:r>
            <a:r>
              <a:rPr lang="en-US" dirty="0" smtClean="0"/>
              <a:t>(x</a:t>
            </a:r>
            <a:r>
              <a:rPr lang="en-US" dirty="0"/>
              <a:t>) ) =  3</a:t>
            </a:r>
            <a:r>
              <a:rPr lang="en-US" baseline="30000" dirty="0"/>
              <a:t> f</a:t>
            </a:r>
            <a:r>
              <a:rPr lang="en-US" baseline="50000" dirty="0"/>
              <a:t>-1</a:t>
            </a:r>
            <a:r>
              <a:rPr lang="en-US" baseline="30000" dirty="0"/>
              <a:t>(x)  </a:t>
            </a:r>
            <a:r>
              <a:rPr lang="en-US" dirty="0"/>
              <a:t> = x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18458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simple rational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Evaluate the following</a:t>
            </a:r>
          </a:p>
          <a:p>
            <a:pPr marL="0" indent="0">
              <a:buNone/>
            </a:pPr>
            <a:r>
              <a:rPr lang="en-US" dirty="0" smtClean="0"/>
              <a:t>     log</a:t>
            </a:r>
            <a:r>
              <a:rPr lang="en-US" baseline="-25000" dirty="0" smtClean="0"/>
              <a:t>2</a:t>
            </a:r>
            <a:r>
              <a:rPr lang="en-US" dirty="0" smtClean="0"/>
              <a:t>(32</a:t>
            </a:r>
            <a:r>
              <a:rPr lang="en-US" dirty="0"/>
              <a:t>)       log</a:t>
            </a:r>
            <a:r>
              <a:rPr lang="en-US" baseline="-25000" dirty="0"/>
              <a:t>3</a:t>
            </a:r>
            <a:r>
              <a:rPr lang="en-US" dirty="0"/>
              <a:t>(9)       log</a:t>
            </a:r>
            <a:r>
              <a:rPr lang="en-US" baseline="-25000" dirty="0"/>
              <a:t>3</a:t>
            </a:r>
            <a:r>
              <a:rPr lang="en-US" dirty="0"/>
              <a:t>(3</a:t>
            </a:r>
            <a:r>
              <a:rPr lang="en-US" sz="3170" baseline="38000" dirty="0"/>
              <a:t>2/3</a:t>
            </a:r>
            <a:r>
              <a:rPr lang="en-US" dirty="0"/>
              <a:t>)      log</a:t>
            </a:r>
            <a:r>
              <a:rPr lang="en-US" baseline="-25000" dirty="0"/>
              <a:t>36</a:t>
            </a:r>
            <a:r>
              <a:rPr lang="en-US" dirty="0"/>
              <a:t>(6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log</a:t>
            </a:r>
            <a:r>
              <a:rPr lang="en-US" baseline="-25000" dirty="0" smtClean="0"/>
              <a:t>5</a:t>
            </a:r>
            <a:r>
              <a:rPr lang="en-US" dirty="0" smtClean="0"/>
              <a:t>(5</a:t>
            </a:r>
            <a:r>
              <a:rPr lang="en-US" baseline="30000" dirty="0" smtClean="0"/>
              <a:t>2.2</a:t>
            </a:r>
            <a:r>
              <a:rPr lang="en-US" dirty="0"/>
              <a:t>) </a:t>
            </a:r>
            <a:r>
              <a:rPr lang="en-US" dirty="0" smtClean="0"/>
              <a:t>       log</a:t>
            </a:r>
            <a:r>
              <a:rPr lang="en-US" baseline="-25000" dirty="0" smtClean="0"/>
              <a:t>3</a:t>
            </a:r>
            <a:r>
              <a:rPr lang="en-US" dirty="0" smtClean="0"/>
              <a:t>(1</a:t>
            </a:r>
            <a:r>
              <a:rPr lang="en-US" dirty="0"/>
              <a:t>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4659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irrational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  log</a:t>
            </a:r>
            <a:r>
              <a:rPr lang="en-US" baseline="-25000" dirty="0" smtClean="0"/>
              <a:t>10</a:t>
            </a:r>
            <a:r>
              <a:rPr lang="en-US" dirty="0" smtClean="0"/>
              <a:t>(x) is called the common log and is programmed into the calculator</a:t>
            </a:r>
          </a:p>
          <a:p>
            <a:r>
              <a:rPr lang="en-US" dirty="0"/>
              <a:t> </a:t>
            </a:r>
            <a:r>
              <a:rPr lang="en-US" dirty="0" smtClean="0"/>
              <a:t>it is almost always written  log(x)  without the subscript  of 10</a:t>
            </a:r>
          </a:p>
          <a:p>
            <a:r>
              <a:rPr lang="en-US" dirty="0"/>
              <a:t> </a:t>
            </a:r>
            <a:r>
              <a:rPr lang="en-US" dirty="0" smtClean="0"/>
              <a:t>log(100) = 2   </a:t>
            </a:r>
          </a:p>
          <a:p>
            <a:r>
              <a:rPr lang="en-US" dirty="0" smtClean="0"/>
              <a:t>log(90) is irrational and is estimated using the calculator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263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og</a:t>
            </a:r>
            <a:r>
              <a:rPr lang="en-US" baseline="-25000" dirty="0" smtClean="0"/>
              <a:t>5</a:t>
            </a:r>
            <a:r>
              <a:rPr lang="en-US" dirty="0" smtClean="0"/>
              <a:t>(5</a:t>
            </a:r>
            <a:r>
              <a:rPr lang="en-US" baseline="30000" dirty="0" smtClean="0"/>
              <a:t>2.2</a:t>
            </a:r>
            <a:r>
              <a:rPr lang="en-US" dirty="0" smtClean="0"/>
              <a:t>) =</a:t>
            </a:r>
          </a:p>
          <a:p>
            <a:endParaRPr lang="en-US" dirty="0"/>
          </a:p>
          <a:p>
            <a:r>
              <a:rPr lang="en-US" dirty="0" smtClean="0"/>
              <a:t>log</a:t>
            </a:r>
            <a:r>
              <a:rPr lang="en-US" baseline="-25000" dirty="0" smtClean="0"/>
              <a:t>3</a:t>
            </a:r>
            <a:r>
              <a:rPr lang="en-US" dirty="0" smtClean="0"/>
              <a:t>(1) =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0882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 – section 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 e and the natural 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567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number 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There exists an irrational number called e that is a convenient and useful base when dealing with exponential functions – it is called the natural base</a:t>
            </a:r>
          </a:p>
          <a:p>
            <a:r>
              <a:rPr lang="en-US" dirty="0"/>
              <a:t> </a:t>
            </a:r>
            <a:r>
              <a:rPr lang="en-US" dirty="0" smtClean="0"/>
              <a:t>ALL exponential functions can be written with base e</a:t>
            </a:r>
          </a:p>
          <a:p>
            <a:r>
              <a:rPr lang="en-US" dirty="0"/>
              <a:t> </a:t>
            </a:r>
            <a:r>
              <a:rPr lang="en-US" dirty="0" smtClean="0"/>
              <a:t>y = e</a:t>
            </a:r>
            <a:r>
              <a:rPr lang="en-US" baseline="30000" dirty="0" smtClean="0"/>
              <a:t>x</a:t>
            </a:r>
            <a:r>
              <a:rPr lang="en-US" dirty="0" smtClean="0"/>
              <a:t>    is often called THE exponential function </a:t>
            </a:r>
          </a:p>
          <a:p>
            <a:r>
              <a:rPr lang="en-US" dirty="0" smtClean="0"/>
              <a:t>log</a:t>
            </a:r>
            <a:r>
              <a:rPr lang="en-US" baseline="-25000" dirty="0" smtClean="0"/>
              <a:t>e</a:t>
            </a:r>
            <a:r>
              <a:rPr lang="en-US" dirty="0" smtClean="0"/>
              <a:t>(x) is called the natural log and is notated as </a:t>
            </a:r>
            <a:r>
              <a:rPr lang="en-US" dirty="0" err="1" smtClean="0"/>
              <a:t>ln</a:t>
            </a:r>
            <a:r>
              <a:rPr lang="en-US" dirty="0" smtClean="0"/>
              <a:t>(x)</a:t>
            </a:r>
          </a:p>
          <a:p>
            <a:r>
              <a:rPr lang="en-US" dirty="0" smtClean="0"/>
              <a:t>Your calculator has a </a:t>
            </a:r>
            <a:r>
              <a:rPr lang="en-US" dirty="0" err="1" smtClean="0"/>
              <a:t>ln</a:t>
            </a:r>
            <a:r>
              <a:rPr lang="en-US" dirty="0" smtClean="0"/>
              <a:t> / e</a:t>
            </a:r>
            <a:r>
              <a:rPr lang="en-US" baseline="30000" dirty="0" smtClean="0"/>
              <a:t>x</a:t>
            </a:r>
            <a:r>
              <a:rPr lang="en-US" dirty="0" smtClean="0"/>
              <a:t>  key with which to estimate power of e and </a:t>
            </a:r>
            <a:r>
              <a:rPr lang="en-US" dirty="0" err="1" smtClean="0"/>
              <a:t>ln</a:t>
            </a:r>
            <a:r>
              <a:rPr lang="en-US" dirty="0" smtClean="0"/>
              <a:t>(x)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96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 – section 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Inverses defined by compositions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07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 these irrational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baseline="30000" dirty="0" smtClean="0"/>
              <a:t>5</a:t>
            </a:r>
            <a:r>
              <a:rPr lang="en-US" dirty="0" smtClean="0"/>
              <a:t>         </a:t>
            </a:r>
            <a:r>
              <a:rPr lang="en-US" dirty="0" err="1" smtClean="0"/>
              <a:t>ln</a:t>
            </a:r>
            <a:r>
              <a:rPr lang="en-US" dirty="0" smtClean="0"/>
              <a:t>(7)        16 + </a:t>
            </a:r>
            <a:r>
              <a:rPr lang="en-US" dirty="0" err="1" smtClean="0"/>
              <a:t>ln</a:t>
            </a:r>
            <a:r>
              <a:rPr lang="en-US" dirty="0" smtClean="0"/>
              <a:t>(2.98)       e</a:t>
            </a:r>
            <a:r>
              <a:rPr lang="en-US" baseline="30000" dirty="0" smtClean="0"/>
              <a:t>(-2/5)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6467255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properties to evaluate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</a:t>
            </a:r>
            <a:r>
              <a:rPr lang="en-US" dirty="0" err="1" smtClean="0"/>
              <a:t>ln</a:t>
            </a:r>
            <a:r>
              <a:rPr lang="en-US" dirty="0" smtClean="0"/>
              <a:t> (e)</a:t>
            </a:r>
          </a:p>
          <a:p>
            <a:endParaRPr lang="en-US" dirty="0"/>
          </a:p>
          <a:p>
            <a:r>
              <a:rPr lang="en-US" dirty="0" smtClean="0"/>
              <a:t>       </a:t>
            </a:r>
            <a:r>
              <a:rPr lang="en-US" dirty="0" err="1" smtClean="0"/>
              <a:t>e</a:t>
            </a:r>
            <a:r>
              <a:rPr lang="en-US" baseline="30000" dirty="0" err="1" smtClean="0"/>
              <a:t>ln</a:t>
            </a:r>
            <a:r>
              <a:rPr lang="en-US" baseline="30000" dirty="0" smtClean="0"/>
              <a:t>(2) 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      </a:t>
            </a:r>
            <a:r>
              <a:rPr lang="en-US" dirty="0" err="1" smtClean="0"/>
              <a:t>ln</a:t>
            </a:r>
            <a:r>
              <a:rPr lang="en-US" dirty="0" smtClean="0"/>
              <a:t>(e</a:t>
            </a:r>
            <a:r>
              <a:rPr lang="en-US" baseline="30000" dirty="0" smtClean="0"/>
              <a:t>5.98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       log</a:t>
            </a:r>
            <a:r>
              <a:rPr lang="en-US" baseline="-25000" dirty="0" smtClean="0"/>
              <a:t>7</a:t>
            </a:r>
            <a:r>
              <a:rPr lang="en-US" dirty="0" smtClean="0"/>
              <a:t>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0077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bases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     y = 3</a:t>
            </a:r>
            <a:r>
              <a:rPr lang="en-US" baseline="30000" dirty="0" smtClean="0"/>
              <a:t>x</a:t>
            </a:r>
            <a:r>
              <a:rPr lang="en-US" dirty="0" smtClean="0"/>
              <a:t>       write the exponential base e that is approximately equivalent to this equation</a:t>
            </a:r>
          </a:p>
          <a:p>
            <a:r>
              <a:rPr lang="en-US" dirty="0" smtClean="0"/>
              <a:t>        I want        3 = </a:t>
            </a:r>
            <a:r>
              <a:rPr lang="en-US" dirty="0" err="1" smtClean="0"/>
              <a:t>e</a:t>
            </a:r>
            <a:r>
              <a:rPr lang="en-US" baseline="30000" dirty="0" err="1" smtClean="0"/>
              <a:t>a</a:t>
            </a:r>
            <a:endParaRPr lang="en-US" baseline="30000" dirty="0" smtClean="0"/>
          </a:p>
          <a:p>
            <a:r>
              <a:rPr lang="en-US" dirty="0" smtClean="0"/>
              <a:t>       rewriting as a log statement       ln(3) = </a:t>
            </a:r>
            <a:r>
              <a:rPr lang="en-US" dirty="0"/>
              <a:t>a</a:t>
            </a:r>
            <a:r>
              <a:rPr lang="en-US" dirty="0" smtClean="0"/>
              <a:t>       Using the calculator I find ln(3)</a:t>
            </a:r>
            <a:r>
              <a:rPr lang="en-US" dirty="0" smtClean="0">
                <a:latin typeface="Cambria Math"/>
                <a:ea typeface="Cambria Math"/>
              </a:rPr>
              <a:t>≈ 1.1</a:t>
            </a:r>
          </a:p>
          <a:p>
            <a:pPr marL="0" indent="0">
              <a:buNone/>
            </a:pPr>
            <a:r>
              <a:rPr lang="en-US" dirty="0" smtClean="0">
                <a:latin typeface="Cambria Math"/>
                <a:ea typeface="Cambria Math"/>
              </a:rPr>
              <a:t>             there for   e</a:t>
            </a:r>
            <a:r>
              <a:rPr lang="en-US" baseline="30000" dirty="0" smtClean="0">
                <a:latin typeface="Cambria Math"/>
                <a:ea typeface="Cambria Math"/>
              </a:rPr>
              <a:t>1.1</a:t>
            </a:r>
            <a:r>
              <a:rPr lang="en-US" dirty="0" smtClean="0">
                <a:latin typeface="Cambria Math"/>
                <a:ea typeface="Cambria Math"/>
              </a:rPr>
              <a:t>≈ 3</a:t>
            </a:r>
          </a:p>
          <a:p>
            <a:pPr marL="0" indent="0">
              <a:buNone/>
            </a:pP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            and      y = (e</a:t>
            </a:r>
            <a:r>
              <a:rPr lang="en-US" baseline="30000" dirty="0" smtClean="0">
                <a:latin typeface="Cambria Math"/>
                <a:ea typeface="Cambria Math"/>
              </a:rPr>
              <a:t>1.1</a:t>
            </a:r>
            <a:r>
              <a:rPr lang="en-US" dirty="0" smtClean="0">
                <a:latin typeface="Cambria Math"/>
                <a:ea typeface="Cambria Math"/>
              </a:rPr>
              <a:t>)</a:t>
            </a:r>
            <a:r>
              <a:rPr lang="en-US" baseline="30000" dirty="0" smtClean="0">
                <a:latin typeface="Cambria Math"/>
                <a:ea typeface="Cambria Math"/>
              </a:rPr>
              <a:t>x    </a:t>
            </a:r>
            <a:r>
              <a:rPr lang="en-US" dirty="0" smtClean="0">
                <a:latin typeface="Cambria Math"/>
                <a:ea typeface="Cambria Math"/>
              </a:rPr>
              <a:t>=   e </a:t>
            </a:r>
            <a:r>
              <a:rPr lang="en-US" baseline="30000" dirty="0" smtClean="0">
                <a:latin typeface="Cambria Math"/>
                <a:ea typeface="Cambria Math"/>
              </a:rPr>
              <a:t>1.1x</a:t>
            </a:r>
          </a:p>
          <a:p>
            <a:pPr marL="0" indent="0">
              <a:buNone/>
            </a:pPr>
            <a:endParaRPr lang="en-US" baseline="30000" dirty="0">
              <a:latin typeface="Cambria Math"/>
              <a:ea typeface="Cambria Math"/>
            </a:endParaRPr>
          </a:p>
          <a:p>
            <a:pPr marL="0" indent="0">
              <a:buNone/>
            </a:pP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610753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p 524(1-18) all</a:t>
            </a:r>
          </a:p>
          <a:p>
            <a:r>
              <a:rPr lang="en-US" dirty="0"/>
              <a:t> </a:t>
            </a:r>
            <a:r>
              <a:rPr lang="en-US" dirty="0" smtClean="0"/>
              <a:t>           (20-34)odd – graph WITHOUT calculator using transformation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1703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 – section 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Solving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803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Laws of logarithms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log is not an operator – it does not commute, associate or distribute</a:t>
            </a:r>
          </a:p>
          <a:p>
            <a:pPr marL="0" indent="0">
              <a:buNone/>
            </a:pPr>
            <a:r>
              <a:rPr lang="en-US" dirty="0" smtClean="0"/>
              <a:t>     log(x+2)  ≠  log(x)  + log (2)</a:t>
            </a:r>
          </a:p>
          <a:p>
            <a:pPr marL="0" indent="0">
              <a:buNone/>
            </a:pPr>
            <a:r>
              <a:rPr lang="en-US" dirty="0" smtClean="0"/>
              <a:t>     log(x + 2) ≠  log(x) + 2</a:t>
            </a:r>
          </a:p>
          <a:p>
            <a:pPr marL="0" indent="0">
              <a:buNone/>
            </a:pPr>
            <a:r>
              <a:rPr lang="en-US" dirty="0" smtClean="0"/>
              <a:t>     log(5/7)  ≠   log(5)/ log(7) </a:t>
            </a:r>
          </a:p>
          <a:p>
            <a:r>
              <a:rPr lang="en-US" dirty="0" smtClean="0"/>
              <a:t> directly based on laws of exponents</a:t>
            </a:r>
          </a:p>
          <a:p>
            <a:pPr marL="0" indent="0">
              <a:buNone/>
            </a:pPr>
            <a:r>
              <a:rPr lang="en-US" dirty="0" smtClean="0"/>
              <a:t>      log(MN) = log(M) + log(N)</a:t>
            </a:r>
          </a:p>
          <a:p>
            <a:pPr marL="0" indent="0">
              <a:buNone/>
            </a:pPr>
            <a:r>
              <a:rPr lang="en-US" dirty="0" smtClean="0"/>
              <a:t>      log(M/N) = log(M) – log(N)</a:t>
            </a:r>
          </a:p>
          <a:p>
            <a:pPr marL="0" indent="0">
              <a:buNone/>
            </a:pPr>
            <a:r>
              <a:rPr lang="en-US" dirty="0" smtClean="0"/>
              <a:t>      log(M</a:t>
            </a:r>
            <a:r>
              <a:rPr lang="en-US" baseline="30000" dirty="0" smtClean="0"/>
              <a:t>a</a:t>
            </a:r>
            <a:r>
              <a:rPr lang="en-US" dirty="0" smtClean="0"/>
              <a:t>) = </a:t>
            </a:r>
            <a:r>
              <a:rPr lang="en-US" dirty="0" err="1" smtClean="0"/>
              <a:t>alog</a:t>
            </a:r>
            <a:r>
              <a:rPr lang="en-US" dirty="0" smtClean="0"/>
              <a:t>(M)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0487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the laws to expand a log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log(5x)                       </a:t>
                </a:r>
              </a:p>
              <a:p>
                <a:r>
                  <a:rPr lang="en-US" dirty="0" smtClean="0"/>
                  <a:t>log(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2 </m:t>
                    </m:r>
                    <m:rad>
                      <m:ra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log(x+ 5)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l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⁡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log</m:t>
                    </m:r>
                    <m:r>
                      <a:rPr lang="en-US" b="0" i="1" smtClean="0">
                        <a:latin typeface="Cambria Math"/>
                      </a:rPr>
                      <m:t>⁡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21380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laws to condense a log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log(x) - 3log(5) + log(4) </a:t>
                </a:r>
              </a:p>
              <a:p>
                <a:endParaRPr lang="en-US" dirty="0"/>
              </a:p>
              <a:p>
                <a:r>
                  <a:rPr lang="en-US" dirty="0" smtClean="0"/>
                  <a:t>5(log(2)+ log(x))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ln</m:t>
                    </m:r>
                    <m:r>
                      <a:rPr lang="en-US" b="0" i="1" smtClean="0">
                        <a:latin typeface="Cambria Math"/>
                      </a:rPr>
                      <m:t>⁡(</m:t>
                    </m:r>
                  </m:oMath>
                </a14:m>
                <a:r>
                  <a:rPr lang="en-US" dirty="0" smtClean="0"/>
                  <a:t>x) + </a:t>
                </a:r>
                <a:r>
                  <a:rPr lang="en-US" dirty="0" err="1" smtClean="0"/>
                  <a:t>ln</a:t>
                </a:r>
                <a:r>
                  <a:rPr lang="en-US" dirty="0" smtClean="0"/>
                  <a:t>(5) – (</a:t>
                </a:r>
                <a:r>
                  <a:rPr lang="en-US" dirty="0" err="1" smtClean="0"/>
                  <a:t>ln</a:t>
                </a:r>
                <a:r>
                  <a:rPr lang="en-US" dirty="0" smtClean="0"/>
                  <a:t>(2)+</a:t>
                </a:r>
                <a:r>
                  <a:rPr lang="en-US" dirty="0" err="1" smtClean="0"/>
                  <a:t>ln</a:t>
                </a:r>
                <a:r>
                  <a:rPr lang="en-US" dirty="0" smtClean="0"/>
                  <a:t>(x+3)) 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05222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Evaluating irrational logs other than common and natural logs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  evaluate    </a:t>
                </a:r>
                <a:r>
                  <a:rPr lang="en-US" dirty="0" err="1" smtClean="0"/>
                  <a:t>log</a:t>
                </a:r>
                <a:r>
                  <a:rPr lang="en-US" baseline="-25000" dirty="0" err="1" smtClean="0"/>
                  <a:t>b</a:t>
                </a:r>
                <a:r>
                  <a:rPr lang="en-US" dirty="0" smtClean="0"/>
                  <a:t>(x)</a:t>
                </a:r>
              </a:p>
              <a:p>
                <a:endParaRPr lang="en-US" dirty="0"/>
              </a:p>
              <a:p>
                <a:r>
                  <a:rPr lang="en-US" dirty="0" smtClean="0"/>
                  <a:t>Rationale         </a:t>
                </a:r>
                <a:r>
                  <a:rPr lang="en-US" dirty="0"/>
                  <a:t> b</a:t>
                </a:r>
                <a:r>
                  <a:rPr lang="en-US" baseline="30000" dirty="0"/>
                  <a:t>y</a:t>
                </a:r>
                <a:r>
                  <a:rPr lang="en-US" dirty="0"/>
                  <a:t> = </a:t>
                </a:r>
                <a:r>
                  <a:rPr lang="en-US" dirty="0" smtClean="0"/>
                  <a:t>x    implies     y =  </a:t>
                </a:r>
                <a:r>
                  <a:rPr lang="en-US" dirty="0" err="1"/>
                  <a:t>log</a:t>
                </a:r>
                <a:r>
                  <a:rPr lang="en-US" baseline="-25000" dirty="0" err="1"/>
                  <a:t>b</a:t>
                </a:r>
                <a:r>
                  <a:rPr lang="en-US" dirty="0"/>
                  <a:t>(x</a:t>
                </a:r>
                <a:r>
                  <a:rPr lang="en-US" dirty="0" smtClean="0"/>
                  <a:t>)</a:t>
                </a:r>
                <a:endParaRPr lang="en-US" dirty="0"/>
              </a:p>
              <a:p>
                <a:r>
                  <a:rPr lang="en-US" dirty="0" smtClean="0"/>
                  <a:t>   rewrite           b</a:t>
                </a:r>
                <a:r>
                  <a:rPr lang="en-US" baseline="30000" dirty="0" smtClean="0"/>
                  <a:t>y</a:t>
                </a:r>
                <a:r>
                  <a:rPr lang="en-US" dirty="0" smtClean="0"/>
                  <a:t> = x </a:t>
                </a:r>
                <a:r>
                  <a:rPr lang="en-US" dirty="0"/>
                  <a:t> </a:t>
                </a:r>
                <a:r>
                  <a:rPr lang="en-US" dirty="0" smtClean="0"/>
                  <a:t> also implies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 log(b</a:t>
                </a:r>
                <a:r>
                  <a:rPr lang="en-US" baseline="30000" dirty="0" smtClean="0"/>
                  <a:t>y</a:t>
                </a:r>
                <a:r>
                  <a:rPr lang="en-US" dirty="0" smtClean="0"/>
                  <a:t>) = log(x)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y(log(b)) =  log(x)   </a:t>
                </a:r>
              </a:p>
              <a:p>
                <a:pPr marL="0" indent="0">
                  <a:buNone/>
                </a:pPr>
                <a:r>
                  <a:rPr lang="en-US" smtClean="0"/>
                  <a:t>          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  <m:r>
                          <a:rPr lang="en-US" b="0" i="1" smtClean="0">
                            <a:latin typeface="Cambria Math"/>
                          </a:rPr>
                          <m:t>⁡(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  <m:r>
                          <a:rPr lang="en-US" b="0" i="1" smtClean="0">
                            <a:latin typeface="Cambria Math"/>
                          </a:rPr>
                          <m:t>⁡(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 thus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  <m:r>
                          <a:rPr lang="en-US" b="0" i="1" smtClean="0">
                            <a:latin typeface="Cambria Math"/>
                          </a:rPr>
                          <m:t>⁡(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  <m:r>
                          <a:rPr lang="en-US" b="0" i="1" smtClean="0">
                            <a:latin typeface="Cambria Math"/>
                          </a:rPr>
                          <m:t>⁡(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/>
                  <a:t>   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called change of base formula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59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66549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exponential 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Basic premise      if    a = b   then log(a) = log(b)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if   a</a:t>
                </a:r>
                <a:r>
                  <a:rPr lang="en-US" baseline="30000" dirty="0" smtClean="0"/>
                  <a:t>x</a:t>
                </a:r>
                <a:r>
                  <a:rPr lang="en-US" dirty="0" smtClean="0"/>
                  <a:t> = a</a:t>
                </a:r>
                <a:r>
                  <a:rPr lang="en-US" baseline="30000" dirty="0" smtClean="0"/>
                  <a:t>y</a:t>
                </a:r>
                <a:r>
                  <a:rPr lang="en-US" dirty="0" smtClean="0"/>
                  <a:t>   then x = y</a:t>
                </a:r>
                <a:endParaRPr lang="en-US" dirty="0"/>
              </a:p>
              <a:p>
                <a:r>
                  <a:rPr lang="en-US" dirty="0" smtClean="0"/>
                  <a:t>3</a:t>
                </a:r>
                <a:r>
                  <a:rPr lang="en-US" baseline="30000" dirty="0" smtClean="0"/>
                  <a:t>x</a:t>
                </a:r>
                <a:r>
                  <a:rPr lang="en-US" dirty="0" smtClean="0"/>
                  <a:t> = 3</a:t>
                </a:r>
                <a:r>
                  <a:rPr lang="en-US" baseline="30000" dirty="0" smtClean="0"/>
                  <a:t>2x - 7</a:t>
                </a:r>
              </a:p>
              <a:p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16</a:t>
                </a:r>
                <a:r>
                  <a:rPr lang="en-US" baseline="30000" dirty="0" smtClean="0"/>
                  <a:t>x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 28 = 5</a:t>
                </a:r>
                <a:r>
                  <a:rPr lang="en-US" baseline="30000" dirty="0" smtClean="0"/>
                  <a:t>x</a:t>
                </a:r>
              </a:p>
              <a:p>
                <a:endParaRPr lang="en-US" dirty="0"/>
              </a:p>
              <a:p>
                <a:r>
                  <a:rPr lang="en-US" dirty="0" smtClean="0"/>
                  <a:t> 7</a:t>
                </a:r>
                <a:r>
                  <a:rPr lang="en-US" baseline="30000" dirty="0" smtClean="0"/>
                  <a:t>x+2</a:t>
                </a:r>
                <a:r>
                  <a:rPr lang="en-US" dirty="0" smtClean="0"/>
                  <a:t> = 15</a:t>
                </a:r>
              </a:p>
              <a:p>
                <a:endParaRPr lang="en-US" dirty="0"/>
              </a:p>
              <a:p>
                <a:r>
                  <a:rPr lang="en-US" dirty="0" smtClean="0"/>
                  <a:t> 5 + 2</a:t>
                </a:r>
                <a:r>
                  <a:rPr lang="en-US" baseline="30000" dirty="0" smtClean="0"/>
                  <a:t>x</a:t>
                </a:r>
                <a:r>
                  <a:rPr lang="en-US" dirty="0" smtClean="0"/>
                  <a:t> = 13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37" t="-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2200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f(x) and g(x) are inverses if and only if:</a:t>
            </a:r>
          </a:p>
          <a:p>
            <a:r>
              <a:rPr lang="en-US" dirty="0"/>
              <a:t> </a:t>
            </a:r>
            <a:r>
              <a:rPr lang="en-US" dirty="0" smtClean="0"/>
              <a:t>       1.  the domain of f is the same as the range of g</a:t>
            </a:r>
          </a:p>
          <a:p>
            <a:r>
              <a:rPr lang="en-US" dirty="0"/>
              <a:t> </a:t>
            </a:r>
            <a:r>
              <a:rPr lang="en-US" dirty="0" smtClean="0"/>
              <a:t>       2. the range of  “f”   is the same as the domain of “g”</a:t>
            </a:r>
          </a:p>
          <a:p>
            <a:r>
              <a:rPr lang="en-US" dirty="0"/>
              <a:t> </a:t>
            </a:r>
            <a:r>
              <a:rPr lang="en-US" dirty="0" smtClean="0"/>
              <a:t>        3.    (</a:t>
            </a:r>
            <a:r>
              <a:rPr lang="en-US" dirty="0" err="1" smtClean="0"/>
              <a:t>f</a:t>
            </a:r>
            <a:r>
              <a:rPr lang="en-US" dirty="0" err="1" smtClean="0">
                <a:ea typeface="Cambria Math"/>
              </a:rPr>
              <a:t>∘g</a:t>
            </a:r>
            <a:r>
              <a:rPr lang="en-US" dirty="0" smtClean="0">
                <a:ea typeface="Cambria Math"/>
              </a:rPr>
              <a:t>)(x) =(</a:t>
            </a:r>
            <a:r>
              <a:rPr lang="en-US" dirty="0" err="1" smtClean="0">
                <a:ea typeface="Cambria Math"/>
              </a:rPr>
              <a:t>g∘f</a:t>
            </a:r>
            <a:r>
              <a:rPr lang="en-US" dirty="0" smtClean="0">
                <a:ea typeface="Cambria Math"/>
              </a:rPr>
              <a:t>)(x) = x</a:t>
            </a:r>
          </a:p>
          <a:p>
            <a:r>
              <a:rPr lang="en-US" dirty="0" smtClean="0">
                <a:ea typeface="Cambria Math"/>
              </a:rPr>
              <a:t>Since we can always make the domain and range match by restricting ourselves to a stated domain we are concerned with # 3 primarily</a:t>
            </a:r>
          </a:p>
          <a:p>
            <a:r>
              <a:rPr lang="en-US" dirty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note:    (f</a:t>
            </a:r>
            <a:r>
              <a:rPr lang="en-US" baseline="30000" dirty="0" smtClean="0">
                <a:ea typeface="Cambria Math"/>
              </a:rPr>
              <a:t>-1</a:t>
            </a:r>
            <a:r>
              <a:rPr lang="en-US" dirty="0" smtClean="0"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∘ f)(x) =x for ALL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9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change of base formula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log</m:t>
                        </m:r>
                        <m:r>
                          <a:rPr lang="en-US" i="1">
                            <a:latin typeface="Cambria Math"/>
                          </a:rPr>
                          <m:t>⁡(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log</m:t>
                        </m:r>
                        <m:r>
                          <a:rPr lang="en-US" i="1">
                            <a:latin typeface="Cambria Math"/>
                          </a:rPr>
                          <m:t>⁡(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Find   log</a:t>
                </a:r>
                <a:r>
                  <a:rPr lang="en-US" baseline="-25000" dirty="0" smtClean="0"/>
                  <a:t>3</a:t>
                </a:r>
                <a:r>
                  <a:rPr lang="en-US" dirty="0" smtClean="0"/>
                  <a:t>(15)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2833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logarithm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Condense into a single logarithm </a:t>
            </a:r>
          </a:p>
          <a:p>
            <a:r>
              <a:rPr lang="en-US" dirty="0"/>
              <a:t> </a:t>
            </a:r>
            <a:r>
              <a:rPr lang="en-US" dirty="0" smtClean="0"/>
              <a:t>move constants to one side.</a:t>
            </a:r>
          </a:p>
          <a:p>
            <a:r>
              <a:rPr lang="en-US" dirty="0" smtClean="0"/>
              <a:t>Rewrite as an exponential statement</a:t>
            </a:r>
          </a:p>
          <a:p>
            <a:r>
              <a:rPr lang="en-US" dirty="0" smtClean="0"/>
              <a:t>Solve the resulting equation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9632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– linear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522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of quadratics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linear  -  3 possibilities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Two quadratics</a:t>
            </a:r>
          </a:p>
        </p:txBody>
      </p:sp>
      <p:sp>
        <p:nvSpPr>
          <p:cNvPr id="8" name="Freeform 7"/>
          <p:cNvSpPr/>
          <p:nvPr/>
        </p:nvSpPr>
        <p:spPr>
          <a:xfrm>
            <a:off x="1613140" y="2251494"/>
            <a:ext cx="923026" cy="1045235"/>
          </a:xfrm>
          <a:custGeom>
            <a:avLst/>
            <a:gdLst>
              <a:gd name="connsiteX0" fmla="*/ 0 w 923026"/>
              <a:gd name="connsiteY0" fmla="*/ 17253 h 1045235"/>
              <a:gd name="connsiteX1" fmla="*/ 457200 w 923026"/>
              <a:gd name="connsiteY1" fmla="*/ 1043797 h 1045235"/>
              <a:gd name="connsiteX2" fmla="*/ 914400 w 923026"/>
              <a:gd name="connsiteY2" fmla="*/ 8627 h 1045235"/>
              <a:gd name="connsiteX3" fmla="*/ 914400 w 923026"/>
              <a:gd name="connsiteY3" fmla="*/ 8627 h 1045235"/>
              <a:gd name="connsiteX4" fmla="*/ 923026 w 923026"/>
              <a:gd name="connsiteY4" fmla="*/ 0 h 1045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3026" h="1045235">
                <a:moveTo>
                  <a:pt x="0" y="17253"/>
                </a:moveTo>
                <a:cubicBezTo>
                  <a:pt x="152400" y="531244"/>
                  <a:pt x="304800" y="1045235"/>
                  <a:pt x="457200" y="1043797"/>
                </a:cubicBezTo>
                <a:cubicBezTo>
                  <a:pt x="609600" y="1042359"/>
                  <a:pt x="914400" y="8627"/>
                  <a:pt x="914400" y="8627"/>
                </a:cubicBezTo>
                <a:lnTo>
                  <a:pt x="914400" y="8627"/>
                </a:lnTo>
                <a:lnTo>
                  <a:pt x="923026" y="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219200" y="2438400"/>
            <a:ext cx="1752600" cy="838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828800" y="3124200"/>
            <a:ext cx="60960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905000" y="3276600"/>
            <a:ext cx="1371600" cy="685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1880558" y="4735902"/>
            <a:ext cx="1751163" cy="987724"/>
          </a:xfrm>
          <a:custGeom>
            <a:avLst/>
            <a:gdLst>
              <a:gd name="connsiteX0" fmla="*/ 0 w 1751163"/>
              <a:gd name="connsiteY0" fmla="*/ 25879 h 987724"/>
              <a:gd name="connsiteX1" fmla="*/ 871268 w 1751163"/>
              <a:gd name="connsiteY1" fmla="*/ 983411 h 987724"/>
              <a:gd name="connsiteX2" fmla="*/ 1751163 w 1751163"/>
              <a:gd name="connsiteY2" fmla="*/ 0 h 987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1163" h="987724">
                <a:moveTo>
                  <a:pt x="0" y="25879"/>
                </a:moveTo>
                <a:cubicBezTo>
                  <a:pt x="289704" y="506801"/>
                  <a:pt x="579408" y="987724"/>
                  <a:pt x="871268" y="983411"/>
                </a:cubicBezTo>
                <a:cubicBezTo>
                  <a:pt x="1163128" y="979098"/>
                  <a:pt x="1457145" y="489549"/>
                  <a:pt x="1751163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347713" y="4632385"/>
            <a:ext cx="603849" cy="1072550"/>
          </a:xfrm>
          <a:custGeom>
            <a:avLst/>
            <a:gdLst>
              <a:gd name="connsiteX0" fmla="*/ 0 w 603849"/>
              <a:gd name="connsiteY0" fmla="*/ 17253 h 1072550"/>
              <a:gd name="connsiteX1" fmla="*/ 301925 w 603849"/>
              <a:gd name="connsiteY1" fmla="*/ 1069675 h 1072550"/>
              <a:gd name="connsiteX2" fmla="*/ 603849 w 603849"/>
              <a:gd name="connsiteY2" fmla="*/ 0 h 107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3849" h="1072550">
                <a:moveTo>
                  <a:pt x="0" y="17253"/>
                </a:moveTo>
                <a:cubicBezTo>
                  <a:pt x="100642" y="544901"/>
                  <a:pt x="201284" y="1072550"/>
                  <a:pt x="301925" y="1069675"/>
                </a:cubicBezTo>
                <a:cubicBezTo>
                  <a:pt x="402566" y="1066800"/>
                  <a:pt x="503207" y="533400"/>
                  <a:pt x="603849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520906" y="4538932"/>
            <a:ext cx="1870494" cy="598099"/>
          </a:xfrm>
          <a:custGeom>
            <a:avLst/>
            <a:gdLst>
              <a:gd name="connsiteX0" fmla="*/ 0 w 1870494"/>
              <a:gd name="connsiteY0" fmla="*/ 171091 h 598099"/>
              <a:gd name="connsiteX1" fmla="*/ 897147 w 1870494"/>
              <a:gd name="connsiteY1" fmla="*/ 585159 h 598099"/>
              <a:gd name="connsiteX2" fmla="*/ 1716656 w 1870494"/>
              <a:gd name="connsiteY2" fmla="*/ 93453 h 598099"/>
              <a:gd name="connsiteX3" fmla="*/ 1820173 w 1870494"/>
              <a:gd name="connsiteY3" fmla="*/ 24442 h 59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0494" h="598099">
                <a:moveTo>
                  <a:pt x="0" y="171091"/>
                </a:moveTo>
                <a:cubicBezTo>
                  <a:pt x="305519" y="384595"/>
                  <a:pt x="611038" y="598099"/>
                  <a:pt x="897147" y="585159"/>
                </a:cubicBezTo>
                <a:cubicBezTo>
                  <a:pt x="1183256" y="572219"/>
                  <a:pt x="1562818" y="186906"/>
                  <a:pt x="1716656" y="93453"/>
                </a:cubicBezTo>
                <a:cubicBezTo>
                  <a:pt x="1870494" y="0"/>
                  <a:pt x="1845333" y="12221"/>
                  <a:pt x="1820173" y="2444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828800" y="5055080"/>
            <a:ext cx="1906438" cy="664233"/>
          </a:xfrm>
          <a:custGeom>
            <a:avLst/>
            <a:gdLst>
              <a:gd name="connsiteX0" fmla="*/ 0 w 1906438"/>
              <a:gd name="connsiteY0" fmla="*/ 646980 h 664233"/>
              <a:gd name="connsiteX1" fmla="*/ 905774 w 1906438"/>
              <a:gd name="connsiteY1" fmla="*/ 8626 h 664233"/>
              <a:gd name="connsiteX2" fmla="*/ 1802921 w 1906438"/>
              <a:gd name="connsiteY2" fmla="*/ 595222 h 664233"/>
              <a:gd name="connsiteX3" fmla="*/ 1802921 w 1906438"/>
              <a:gd name="connsiteY3" fmla="*/ 595222 h 664233"/>
              <a:gd name="connsiteX4" fmla="*/ 1906438 w 1906438"/>
              <a:gd name="connsiteY4" fmla="*/ 664233 h 664233"/>
              <a:gd name="connsiteX5" fmla="*/ 1906438 w 1906438"/>
              <a:gd name="connsiteY5" fmla="*/ 664233 h 66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6438" h="664233">
                <a:moveTo>
                  <a:pt x="0" y="646980"/>
                </a:moveTo>
                <a:cubicBezTo>
                  <a:pt x="302643" y="332116"/>
                  <a:pt x="605287" y="17252"/>
                  <a:pt x="905774" y="8626"/>
                </a:cubicBezTo>
                <a:cubicBezTo>
                  <a:pt x="1206261" y="0"/>
                  <a:pt x="1802921" y="595222"/>
                  <a:pt x="1802921" y="595222"/>
                </a:cubicBezTo>
                <a:lnTo>
                  <a:pt x="1802921" y="595222"/>
                </a:lnTo>
                <a:lnTo>
                  <a:pt x="1906438" y="664233"/>
                </a:lnTo>
                <a:lnTo>
                  <a:pt x="1906438" y="664233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192438" y="5715000"/>
            <a:ext cx="905773" cy="340743"/>
          </a:xfrm>
          <a:custGeom>
            <a:avLst/>
            <a:gdLst>
              <a:gd name="connsiteX0" fmla="*/ 0 w 905773"/>
              <a:gd name="connsiteY0" fmla="*/ 314864 h 340743"/>
              <a:gd name="connsiteX1" fmla="*/ 465826 w 905773"/>
              <a:gd name="connsiteY1" fmla="*/ 4313 h 340743"/>
              <a:gd name="connsiteX2" fmla="*/ 905773 w 905773"/>
              <a:gd name="connsiteY2" fmla="*/ 340743 h 34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773" h="340743">
                <a:moveTo>
                  <a:pt x="0" y="314864"/>
                </a:moveTo>
                <a:cubicBezTo>
                  <a:pt x="157432" y="157432"/>
                  <a:pt x="314864" y="0"/>
                  <a:pt x="465826" y="4313"/>
                </a:cubicBezTo>
                <a:cubicBezTo>
                  <a:pt x="616788" y="8626"/>
                  <a:pt x="761280" y="174684"/>
                  <a:pt x="905773" y="340743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788325" y="5427453"/>
            <a:ext cx="1630392" cy="421256"/>
          </a:xfrm>
          <a:custGeom>
            <a:avLst/>
            <a:gdLst>
              <a:gd name="connsiteX0" fmla="*/ 0 w 1630392"/>
              <a:gd name="connsiteY0" fmla="*/ 421256 h 421256"/>
              <a:gd name="connsiteX1" fmla="*/ 759124 w 1630392"/>
              <a:gd name="connsiteY1" fmla="*/ 7189 h 421256"/>
              <a:gd name="connsiteX2" fmla="*/ 1630392 w 1630392"/>
              <a:gd name="connsiteY2" fmla="*/ 378124 h 42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0392" h="421256">
                <a:moveTo>
                  <a:pt x="0" y="421256"/>
                </a:moveTo>
                <a:cubicBezTo>
                  <a:pt x="243696" y="217817"/>
                  <a:pt x="487392" y="14378"/>
                  <a:pt x="759124" y="7189"/>
                </a:cubicBezTo>
                <a:cubicBezTo>
                  <a:pt x="1030856" y="0"/>
                  <a:pt x="1330624" y="189062"/>
                  <a:pt x="1630392" y="378124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412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involving quadratics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Solving by substitution.  Write one equation using x and solve</a:t>
            </a:r>
          </a:p>
          <a:p>
            <a:pPr>
              <a:buNone/>
            </a:pPr>
            <a:r>
              <a:rPr lang="en-US" dirty="0" smtClean="0"/>
              <a:t>       Example y = x</a:t>
            </a:r>
            <a:r>
              <a:rPr lang="en-US" baseline="30000" dirty="0" smtClean="0"/>
              <a:t>2</a:t>
            </a:r>
            <a:r>
              <a:rPr lang="en-US" dirty="0" smtClean="0"/>
              <a:t> + 2x – 11</a:t>
            </a:r>
          </a:p>
          <a:p>
            <a:pPr>
              <a:buNone/>
            </a:pPr>
            <a:r>
              <a:rPr lang="en-US" dirty="0" smtClean="0"/>
              <a:t>                        y = 24 + 4x</a:t>
            </a:r>
          </a:p>
          <a:p>
            <a:pPr>
              <a:buNone/>
            </a:pP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dirty="0" smtClean="0"/>
              <a:t>    Example:   y = 3x</a:t>
            </a:r>
            <a:r>
              <a:rPr lang="en-US" baseline="30000" dirty="0" smtClean="0"/>
              <a:t>2</a:t>
            </a:r>
            <a:r>
              <a:rPr lang="en-US" dirty="0" smtClean="0"/>
              <a:t> + 8x – 9 </a:t>
            </a:r>
          </a:p>
          <a:p>
            <a:pPr>
              <a:buNone/>
            </a:pPr>
            <a:r>
              <a:rPr lang="en-US" dirty="0" smtClean="0"/>
              <a:t>                       y + 3x</a:t>
            </a:r>
            <a:r>
              <a:rPr lang="en-US" baseline="30000" dirty="0" smtClean="0"/>
              <a:t>2</a:t>
            </a:r>
            <a:r>
              <a:rPr lang="en-US" dirty="0" smtClean="0"/>
              <a:t> = x - 11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5079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only use if one of the variables only exists as like terms.  </a:t>
            </a:r>
          </a:p>
          <a:p>
            <a:r>
              <a:rPr lang="en-US" dirty="0" smtClean="0"/>
              <a:t>Examples:</a:t>
            </a:r>
          </a:p>
          <a:p>
            <a:r>
              <a:rPr lang="en-US" dirty="0" smtClean="0"/>
              <a:t> x</a:t>
            </a:r>
            <a:r>
              <a:rPr lang="en-US" baseline="30000" dirty="0" smtClean="0"/>
              <a:t>2</a:t>
            </a:r>
            <a:r>
              <a:rPr lang="en-US" dirty="0" smtClean="0"/>
              <a:t> + y</a:t>
            </a:r>
            <a:r>
              <a:rPr lang="en-US" baseline="30000" dirty="0" smtClean="0"/>
              <a:t>2</a:t>
            </a:r>
            <a:r>
              <a:rPr lang="en-US" dirty="0" smtClean="0"/>
              <a:t> = 13</a:t>
            </a:r>
          </a:p>
          <a:p>
            <a:pPr>
              <a:buNone/>
            </a:pPr>
            <a:r>
              <a:rPr lang="en-US" dirty="0" smtClean="0"/>
              <a:t>   (x – 4)</a:t>
            </a:r>
            <a:r>
              <a:rPr lang="en-US" baseline="30000" dirty="0" smtClean="0"/>
              <a:t>2</a:t>
            </a:r>
            <a:r>
              <a:rPr lang="en-US" smtClean="0"/>
              <a:t>+ 2y</a:t>
            </a:r>
            <a:r>
              <a:rPr lang="en-US" baseline="30000" smtClean="0"/>
              <a:t>2</a:t>
            </a:r>
            <a:r>
              <a:rPr lang="en-US" smtClean="0"/>
              <a:t> =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1879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(x – 3) = 5</a:t>
            </a:r>
          </a:p>
          <a:p>
            <a:endParaRPr lang="en-US" dirty="0"/>
          </a:p>
          <a:p>
            <a:r>
              <a:rPr lang="en-US" dirty="0" smtClean="0"/>
              <a:t>log(x-2) + log(x+ 4) = 1</a:t>
            </a:r>
          </a:p>
          <a:p>
            <a:endParaRPr lang="en-US" dirty="0"/>
          </a:p>
          <a:p>
            <a:r>
              <a:rPr lang="en-US" dirty="0" smtClean="0"/>
              <a:t>5 + log</a:t>
            </a:r>
            <a:r>
              <a:rPr lang="en-US" baseline="-25000" dirty="0" smtClean="0"/>
              <a:t>3</a:t>
            </a:r>
            <a:r>
              <a:rPr lang="en-US" dirty="0" smtClean="0"/>
              <a:t>(3x) – log</a:t>
            </a:r>
            <a:r>
              <a:rPr lang="en-US" baseline="-25000" dirty="0" smtClean="0"/>
              <a:t>3</a:t>
            </a:r>
            <a:r>
              <a:rPr lang="en-US" dirty="0" smtClean="0"/>
              <a:t>(x + 2) = 3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918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Prove that the functions are inverses: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f(x) = 3x – 2     g(x)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k(x) = 4 – 9x      l(x)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w(x)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 −9</m:t>
                        </m:r>
                      </m:e>
                    </m:rad>
                  </m:oMath>
                </a14:m>
                <a:r>
                  <a:rPr lang="en-US" dirty="0" smtClean="0"/>
                  <a:t>       v(x)=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+9)</m:t>
                    </m:r>
                    <m:r>
                      <a:rPr lang="en-US" b="0" i="1" baseline="30000" smtClean="0">
                        <a:latin typeface="Cambria Math"/>
                      </a:rPr>
                      <m:t>2</m:t>
                    </m:r>
                  </m:oMath>
                </a14:m>
                <a:endParaRPr lang="en-US" baseline="30000" dirty="0" smtClean="0"/>
              </a:p>
              <a:p>
                <a:endParaRPr lang="en-US" dirty="0"/>
              </a:p>
              <a:p>
                <a:r>
                  <a:rPr lang="en-US" dirty="0"/>
                  <a:t>p</a:t>
                </a:r>
                <a:r>
                  <a:rPr lang="en-US" dirty="0" smtClean="0"/>
                  <a:t>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a:rPr lang="en-US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−9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                   q(x) = 8x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 + 9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1" t="-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781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 – Section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Exponential functions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70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f(x) is an exponential function if it is of the form      f(x) = </a:t>
            </a:r>
            <a:r>
              <a:rPr lang="en-US" dirty="0" err="1" smtClean="0"/>
              <a:t>b</a:t>
            </a:r>
            <a:r>
              <a:rPr lang="en-US" baseline="30000" dirty="0" err="1" smtClean="0"/>
              <a:t>x</a:t>
            </a:r>
            <a:r>
              <a:rPr lang="en-US" baseline="30000" dirty="0" smtClean="0"/>
              <a:t>   </a:t>
            </a:r>
            <a:r>
              <a:rPr lang="en-US" dirty="0" smtClean="0"/>
              <a:t>  and  b&gt; 0</a:t>
            </a:r>
          </a:p>
          <a:p>
            <a:endParaRPr lang="en-US" dirty="0"/>
          </a:p>
          <a:p>
            <a:r>
              <a:rPr lang="en-US" dirty="0" smtClean="0"/>
              <a:t>Which of the following are exponential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7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the function – (graph)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domain?</a:t>
            </a:r>
          </a:p>
          <a:p>
            <a:r>
              <a:rPr lang="en-US" dirty="0" smtClean="0"/>
              <a:t>Range ?</a:t>
            </a:r>
          </a:p>
          <a:p>
            <a:r>
              <a:rPr lang="en-US" dirty="0" smtClean="0"/>
              <a:t>Y – intercept?</a:t>
            </a:r>
          </a:p>
          <a:p>
            <a:r>
              <a:rPr lang="en-US" dirty="0" smtClean="0"/>
              <a:t>x-intercept?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10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Transformation of an exponential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 f(x)  =   P(</a:t>
            </a:r>
            <a:r>
              <a:rPr lang="en-US" dirty="0" err="1" smtClean="0"/>
              <a:t>b</a:t>
            </a:r>
            <a:r>
              <a:rPr lang="en-US" baseline="30000" dirty="0" err="1" smtClean="0"/>
              <a:t>ax</a:t>
            </a:r>
            <a:r>
              <a:rPr lang="en-US" baseline="30000" dirty="0" smtClean="0"/>
              <a:t> + c</a:t>
            </a:r>
            <a:r>
              <a:rPr lang="en-US" dirty="0" smtClean="0"/>
              <a:t>) + d</a:t>
            </a:r>
          </a:p>
          <a:p>
            <a:endParaRPr lang="en-US" dirty="0"/>
          </a:p>
          <a:p>
            <a:r>
              <a:rPr lang="en-US" dirty="0" smtClean="0"/>
              <a:t>P changes the y – intercept but not the asymptote</a:t>
            </a:r>
          </a:p>
          <a:p>
            <a:r>
              <a:rPr lang="en-US" dirty="0" smtClean="0"/>
              <a:t>d changes the horizontal asymptote and the intercept</a:t>
            </a:r>
          </a:p>
          <a:p>
            <a:r>
              <a:rPr lang="en-US" dirty="0" smtClean="0"/>
              <a:t>a    can be absorbed into b and just makes the graph steeper</a:t>
            </a:r>
          </a:p>
          <a:p>
            <a:r>
              <a:rPr lang="en-US" dirty="0" smtClean="0"/>
              <a:t>c    can be absorbed into P and changes the y – intercept</a:t>
            </a:r>
          </a:p>
          <a:p>
            <a:r>
              <a:rPr lang="en-US" dirty="0" smtClean="0"/>
              <a:t>Ex:            f(x) =   3 (2</a:t>
            </a:r>
            <a:r>
              <a:rPr lang="en-US" baseline="30000" dirty="0" smtClean="0"/>
              <a:t>2x-5</a:t>
            </a:r>
            <a:r>
              <a:rPr lang="en-US" dirty="0" smtClean="0"/>
              <a:t>) – 5</a:t>
            </a:r>
          </a:p>
          <a:p>
            <a:r>
              <a:rPr lang="en-US" dirty="0" smtClean="0"/>
              <a:t>Essentially </a:t>
            </a:r>
            <a:r>
              <a:rPr lang="en-US" smtClean="0"/>
              <a:t>any base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127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1526</Words>
  <Application>Microsoft Office PowerPoint</Application>
  <PresentationFormat>On-screen Show (4:3)</PresentationFormat>
  <Paragraphs>265</Paragraphs>
  <Slides>46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Calibri</vt:lpstr>
      <vt:lpstr>Cambria Math</vt:lpstr>
      <vt:lpstr>Office Theme</vt:lpstr>
      <vt:lpstr>Graph System</vt:lpstr>
      <vt:lpstr>College Algebra</vt:lpstr>
      <vt:lpstr>Unit 5</vt:lpstr>
      <vt:lpstr>Chapter 5 – section 3</vt:lpstr>
      <vt:lpstr>Definition</vt:lpstr>
      <vt:lpstr>Prove that the functions are inverses:</vt:lpstr>
      <vt:lpstr>Chapter 6 – Section 1</vt:lpstr>
      <vt:lpstr>Definition</vt:lpstr>
      <vt:lpstr>Analyzing the function – (graph)</vt:lpstr>
      <vt:lpstr>Transformation of an exponential function</vt:lpstr>
      <vt:lpstr>Linear vs exponential</vt:lpstr>
      <vt:lpstr>Writing exponential functions</vt:lpstr>
      <vt:lpstr>Finding b for an exponential function</vt:lpstr>
      <vt:lpstr>Examples: use graph or table to select the y-intercept and one point</vt:lpstr>
      <vt:lpstr>Assignment</vt:lpstr>
      <vt:lpstr>Chapter 6 - section 2 </vt:lpstr>
      <vt:lpstr>Inverse of an exponential graph</vt:lpstr>
      <vt:lpstr>We know the graphs look like</vt:lpstr>
      <vt:lpstr>We know that</vt:lpstr>
      <vt:lpstr>What we don’t have</vt:lpstr>
      <vt:lpstr>Transformations on log Graphs</vt:lpstr>
      <vt:lpstr>notation</vt:lpstr>
      <vt:lpstr>Examples- write the inverse statement</vt:lpstr>
      <vt:lpstr>Using log to write inverse functions</vt:lpstr>
      <vt:lpstr>Basic properties of ALL logarithms</vt:lpstr>
      <vt:lpstr>Evaluating simple rational logs</vt:lpstr>
      <vt:lpstr>Evaluating irrational logs</vt:lpstr>
      <vt:lpstr>Examples</vt:lpstr>
      <vt:lpstr>Chapter 6 – section 3 </vt:lpstr>
      <vt:lpstr>The number e</vt:lpstr>
      <vt:lpstr>Estimate these irrational numbers</vt:lpstr>
      <vt:lpstr>Use properties to evaluate</vt:lpstr>
      <vt:lpstr>Changing bases </vt:lpstr>
      <vt:lpstr>Assignment</vt:lpstr>
      <vt:lpstr>Chapter 6 – section 4</vt:lpstr>
      <vt:lpstr>Laws of logarithms</vt:lpstr>
      <vt:lpstr>Applying the laws to expand a log</vt:lpstr>
      <vt:lpstr>Applying laws to condense a log</vt:lpstr>
      <vt:lpstr>Evaluating irrational logs other than common and natural logs</vt:lpstr>
      <vt:lpstr>Solving exponential equations</vt:lpstr>
      <vt:lpstr>Use change of base formula</vt:lpstr>
      <vt:lpstr>Solving logarithm equations</vt:lpstr>
      <vt:lpstr>Non – linear systems</vt:lpstr>
      <vt:lpstr>Systems of quadratics</vt:lpstr>
      <vt:lpstr>Systems involving quadratics</vt:lpstr>
      <vt:lpstr>Addition method</vt:lpstr>
      <vt:lpstr>Example</vt:lpstr>
    </vt:vector>
  </TitlesOfParts>
  <Company>Seminole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Seminole State</dc:creator>
  <cp:lastModifiedBy>Donna Bradley</cp:lastModifiedBy>
  <cp:revision>40</cp:revision>
  <dcterms:created xsi:type="dcterms:W3CDTF">2012-11-01T20:52:29Z</dcterms:created>
  <dcterms:modified xsi:type="dcterms:W3CDTF">2016-08-31T05:51:09Z</dcterms:modified>
</cp:coreProperties>
</file>